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3" r:id="rId2"/>
    <p:sldId id="264" r:id="rId3"/>
    <p:sldId id="268" r:id="rId4"/>
    <p:sldId id="266" r:id="rId5"/>
    <p:sldId id="261" r:id="rId6"/>
    <p:sldId id="258" r:id="rId7"/>
    <p:sldId id="260" r:id="rId8"/>
    <p:sldId id="257" r:id="rId9"/>
    <p:sldId id="262" r:id="rId10"/>
    <p:sldId id="259" r:id="rId11"/>
    <p:sldId id="256" r:id="rId12"/>
    <p:sldId id="267"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12" autoAdjust="0"/>
  </p:normalViewPr>
  <p:slideViewPr>
    <p:cSldViewPr snapToGrid="0" snapToObjects="1">
      <p:cViewPr varScale="1">
        <p:scale>
          <a:sx n="70" d="100"/>
          <a:sy n="70" d="100"/>
        </p:scale>
        <p:origin x="-1384" y="-112"/>
      </p:cViewPr>
      <p:guideLst>
        <p:guide orient="horz" pos="2160"/>
        <p:guide pos="2880"/>
      </p:guideLst>
    </p:cSldViewPr>
  </p:slideViewPr>
  <p:outlineViewPr>
    <p:cViewPr>
      <p:scale>
        <a:sx n="33" d="100"/>
        <a:sy n="33" d="100"/>
      </p:scale>
      <p:origin x="0" y="4840"/>
    </p:cViewPr>
  </p:outlin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5069A-E335-EF46-AD5A-2BFA60D08B38}" type="datetimeFigureOut">
              <a:rPr lang="en-US" smtClean="0"/>
              <a:t>8/5/17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CB2DC-AC5E-394B-90A7-93248A8FB0CD}" type="slidenum">
              <a:rPr lang="en-US" smtClean="0"/>
              <a:t>‹#›</a:t>
            </a:fld>
            <a:endParaRPr lang="en-US"/>
          </a:p>
        </p:txBody>
      </p:sp>
    </p:spTree>
    <p:extLst>
      <p:ext uri="{BB962C8B-B14F-4D97-AF65-F5344CB8AC3E}">
        <p14:creationId xmlns:p14="http://schemas.microsoft.com/office/powerpoint/2010/main" val="1944972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shall in the future again and again draw your attention to what I shall call language-games. These are ways of using signs simpler than those in which we use the signs of our highly complicated everyday language. Language-games are the forms of language with which a child begins to make use of words. The study of language-games is the study of primitive forms of language or </a:t>
            </a:r>
            <a:r>
              <a:rPr lang="en-US" dirty="0" err="1" smtClean="0"/>
              <a:t>primi-tive</a:t>
            </a:r>
            <a:r>
              <a:rPr lang="en-US" dirty="0" smtClean="0"/>
              <a:t> languages. If we want to study the problems of truth or falsehood, of the agreement and disagreement of propositions with reality, of the nature of assertion, assumption and question, we shall with great advantage look at primitive forms of language in which these forms of thinking appear without the confusing background of highly complicated processes of thought. When we look at such simple forms of language the mental mist which seems to enshroud our ordinary use of language disappears. We see activities, reactions, which are clear-cut and transparent. (1965, BBB, p. 17)</a:t>
            </a:r>
          </a:p>
          <a:p>
            <a:endParaRPr lang="en-US" dirty="0"/>
          </a:p>
        </p:txBody>
      </p:sp>
      <p:sp>
        <p:nvSpPr>
          <p:cNvPr id="4" name="Slide Number Placeholder 3"/>
          <p:cNvSpPr>
            <a:spLocks noGrp="1"/>
          </p:cNvSpPr>
          <p:nvPr>
            <p:ph type="sldNum" sz="quarter" idx="10"/>
          </p:nvPr>
        </p:nvSpPr>
        <p:spPr/>
        <p:txBody>
          <a:bodyPr/>
          <a:lstStyle/>
          <a:p>
            <a:fld id="{86735C42-BEC7-264F-BC87-257AA830A6B2}" type="slidenum">
              <a:rPr lang="en-US" smtClean="0"/>
              <a:t>7</a:t>
            </a:fld>
            <a:endParaRPr lang="en-US"/>
          </a:p>
        </p:txBody>
      </p:sp>
    </p:spTree>
    <p:extLst>
      <p:ext uri="{BB962C8B-B14F-4D97-AF65-F5344CB8AC3E}">
        <p14:creationId xmlns:p14="http://schemas.microsoft.com/office/powerpoint/2010/main" val="396650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6E6F8-D36A-3040-B9B6-766BF21E2F1C}"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334671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6E6F8-D36A-3040-B9B6-766BF21E2F1C}"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242403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6E6F8-D36A-3040-B9B6-766BF21E2F1C}"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60524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6E6F8-D36A-3040-B9B6-766BF21E2F1C}"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263454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6E6F8-D36A-3040-B9B6-766BF21E2F1C}"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251101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6E6F8-D36A-3040-B9B6-766BF21E2F1C}" type="datetimeFigureOut">
              <a:rPr lang="en-US" smtClean="0"/>
              <a:t>8/5/17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61837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6E6F8-D36A-3040-B9B6-766BF21E2F1C}" type="datetimeFigureOut">
              <a:rPr lang="en-US" smtClean="0"/>
              <a:t>8/5/17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394767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6E6F8-D36A-3040-B9B6-766BF21E2F1C}" type="datetimeFigureOut">
              <a:rPr lang="en-US" smtClean="0"/>
              <a:t>8/5/17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394784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6E6F8-D36A-3040-B9B6-766BF21E2F1C}" type="datetimeFigureOut">
              <a:rPr lang="en-US" smtClean="0"/>
              <a:t>8/5/17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388138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6E6F8-D36A-3040-B9B6-766BF21E2F1C}" type="datetimeFigureOut">
              <a:rPr lang="en-US" smtClean="0"/>
              <a:t>8/5/17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265211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6E6F8-D36A-3040-B9B6-766BF21E2F1C}" type="datetimeFigureOut">
              <a:rPr lang="en-US" smtClean="0"/>
              <a:t>8/5/17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287F-08C4-F849-93B0-2DF7DFCD4A95}" type="slidenum">
              <a:rPr lang="en-US" smtClean="0"/>
              <a:t>‹#›</a:t>
            </a:fld>
            <a:endParaRPr lang="en-US"/>
          </a:p>
        </p:txBody>
      </p:sp>
    </p:spTree>
    <p:extLst>
      <p:ext uri="{BB962C8B-B14F-4D97-AF65-F5344CB8AC3E}">
        <p14:creationId xmlns:p14="http://schemas.microsoft.com/office/powerpoint/2010/main" val="29206117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6E6F8-D36A-3040-B9B6-766BF21E2F1C}" type="datetimeFigureOut">
              <a:rPr lang="en-US" smtClean="0"/>
              <a:t>8/5/17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F287F-08C4-F849-93B0-2DF7DFCD4A95}" type="slidenum">
              <a:rPr lang="en-US" smtClean="0"/>
              <a:t>‹#›</a:t>
            </a:fld>
            <a:endParaRPr lang="en-US"/>
          </a:p>
        </p:txBody>
      </p:sp>
    </p:spTree>
    <p:extLst>
      <p:ext uri="{BB962C8B-B14F-4D97-AF65-F5344CB8AC3E}">
        <p14:creationId xmlns:p14="http://schemas.microsoft.com/office/powerpoint/2010/main" val="3865265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hyperlink" Target="http://gormendizer.co.za/wp-content/uploads/2010/06/Ludwig.Wittgenstein.-.Philosophical.Investigations.pdf" TargetMode="External"/><Relationship Id="rId4" Type="http://schemas.openxmlformats.org/officeDocument/2006/relationships/hyperlink" Target="https://www.youtube.com/watch?v=qrmPq8pzG9Q&amp;feature=PlayList&amp;p=BA11F92930FBA44D&amp;index=0&amp;playnext=1" TargetMode="External"/><Relationship Id="rId1" Type="http://schemas.openxmlformats.org/officeDocument/2006/relationships/slideLayout" Target="../slideLayouts/slideLayout2.xml"/><Relationship Id="rId2" Type="http://schemas.openxmlformats.org/officeDocument/2006/relationships/hyperlink" Target="http://loisholzma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3352"/>
            <a:ext cx="7772400" cy="1470025"/>
          </a:xfrm>
        </p:spPr>
        <p:txBody>
          <a:bodyPr>
            <a:scene3d>
              <a:camera prst="orthographicFront"/>
              <a:lightRig rig="threePt" dir="t"/>
            </a:scene3d>
            <a:sp3d>
              <a:bevelT w="0"/>
            </a:sp3d>
          </a:bodyPr>
          <a:lstStyle/>
          <a:p>
            <a:r>
              <a:rPr lang="en-US" dirty="0" smtClean="0">
                <a:latin typeface="Arial"/>
                <a:cs typeface="Arial"/>
              </a:rPr>
              <a:t>Investigating Wittgenstein</a:t>
            </a:r>
            <a:endParaRPr lang="en-US" dirty="0">
              <a:latin typeface="Arial"/>
              <a:cs typeface="Arial"/>
            </a:endParaRPr>
          </a:p>
        </p:txBody>
      </p:sp>
      <p:sp>
        <p:nvSpPr>
          <p:cNvPr id="3" name="Subtitle 2"/>
          <p:cNvSpPr>
            <a:spLocks noGrp="1"/>
          </p:cNvSpPr>
          <p:nvPr>
            <p:ph type="subTitle" idx="1"/>
          </p:nvPr>
        </p:nvSpPr>
        <p:spPr>
          <a:xfrm>
            <a:off x="1371600" y="3337560"/>
            <a:ext cx="6400800" cy="1752600"/>
          </a:xfrm>
          <a:effectLst>
            <a:glow rad="139700">
              <a:schemeClr val="accent2">
                <a:satMod val="175000"/>
                <a:alpha val="40000"/>
              </a:schemeClr>
            </a:glow>
          </a:effectLst>
        </p:spPr>
        <p:txBody>
          <a:bodyPr/>
          <a:lstStyle/>
          <a:p>
            <a:r>
              <a:rPr lang="en-US" dirty="0" smtClean="0">
                <a:latin typeface="Arial"/>
                <a:cs typeface="Arial"/>
              </a:rPr>
              <a:t>A Revolutionary Conversation </a:t>
            </a:r>
          </a:p>
          <a:p>
            <a:r>
              <a:rPr lang="en-US" dirty="0" smtClean="0">
                <a:latin typeface="Arial"/>
                <a:cs typeface="Arial"/>
              </a:rPr>
              <a:t>with Lois </a:t>
            </a:r>
            <a:r>
              <a:rPr lang="en-US" dirty="0" smtClean="0">
                <a:latin typeface="Arial"/>
                <a:cs typeface="Arial"/>
              </a:rPr>
              <a:t>Holzman</a:t>
            </a:r>
          </a:p>
          <a:p>
            <a:r>
              <a:rPr lang="en-US" sz="2400" i="1" dirty="0" smtClean="0">
                <a:latin typeface="Arial"/>
                <a:cs typeface="Arial"/>
              </a:rPr>
              <a:t>(Created 2015)</a:t>
            </a:r>
            <a:endParaRPr lang="en-US" sz="2400" i="1" dirty="0">
              <a:latin typeface="Arial"/>
              <a:cs typeface="Arial"/>
            </a:endParaRPr>
          </a:p>
        </p:txBody>
      </p:sp>
    </p:spTree>
    <p:extLst>
      <p:ext uri="{BB962C8B-B14F-4D97-AF65-F5344CB8AC3E}">
        <p14:creationId xmlns:p14="http://schemas.microsoft.com/office/powerpoint/2010/main" val="3577635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ittgenstein.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4776" r="14776"/>
          <a:stretch>
            <a:fillRect/>
          </a:stretch>
        </p:blipFill>
        <p:spPr>
          <a:xfrm>
            <a:off x="495630" y="1230313"/>
            <a:ext cx="4212861" cy="4572000"/>
          </a:xfrm>
        </p:spPr>
      </p:pic>
      <p:sp>
        <p:nvSpPr>
          <p:cNvPr id="2" name="Content Placeholder 1"/>
          <p:cNvSpPr>
            <a:spLocks noGrp="1"/>
          </p:cNvSpPr>
          <p:nvPr>
            <p:ph sz="half" idx="4294967295"/>
          </p:nvPr>
        </p:nvSpPr>
        <p:spPr>
          <a:xfrm>
            <a:off x="5105400" y="882906"/>
            <a:ext cx="4038600" cy="5243258"/>
          </a:xfrm>
        </p:spPr>
        <p:txBody>
          <a:bodyPr>
            <a:normAutofit lnSpcReduction="10000"/>
          </a:bodyPr>
          <a:lstStyle/>
          <a:p>
            <a:pPr marL="0" indent="0">
              <a:lnSpc>
                <a:spcPct val="120000"/>
              </a:lnSpc>
              <a:buNone/>
            </a:pPr>
            <a:r>
              <a:rPr lang="en-US" sz="2400" dirty="0">
                <a:latin typeface="Arial"/>
                <a:cs typeface="Arial"/>
              </a:rPr>
              <a:t>There is nothing more stupid than the chatter about cause and effect in history books; nothing is more wrong-handed, more half-baked.— </a:t>
            </a:r>
            <a:endParaRPr lang="en-US" sz="2400" dirty="0" smtClean="0">
              <a:latin typeface="Arial"/>
              <a:cs typeface="Arial"/>
            </a:endParaRPr>
          </a:p>
          <a:p>
            <a:pPr marL="0" indent="0">
              <a:lnSpc>
                <a:spcPct val="120000"/>
              </a:lnSpc>
              <a:buNone/>
            </a:pPr>
            <a:r>
              <a:rPr lang="en-US" sz="2400" dirty="0" smtClean="0">
                <a:latin typeface="Arial"/>
                <a:cs typeface="Arial"/>
              </a:rPr>
              <a:t>But </a:t>
            </a:r>
            <a:r>
              <a:rPr lang="en-US" sz="2400" dirty="0">
                <a:latin typeface="Arial"/>
                <a:cs typeface="Arial"/>
              </a:rPr>
              <a:t>what hope could anyone have of putting a stop to it just by saying that? (It would be like my trying to change the way women and men dress by talking.) </a:t>
            </a:r>
          </a:p>
        </p:txBody>
      </p:sp>
    </p:spTree>
    <p:extLst>
      <p:ext uri="{BB962C8B-B14F-4D97-AF65-F5344CB8AC3E}">
        <p14:creationId xmlns:p14="http://schemas.microsoft.com/office/powerpoint/2010/main" val="32571846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04124" y="1765808"/>
            <a:ext cx="2617549" cy="3170099"/>
          </a:xfrm>
          <a:prstGeom prst="rect">
            <a:avLst/>
          </a:prstGeom>
        </p:spPr>
        <p:txBody>
          <a:bodyPr wrap="square">
            <a:spAutoFit/>
          </a:bodyPr>
          <a:lstStyle/>
          <a:p>
            <a:pPr>
              <a:lnSpc>
                <a:spcPct val="140000"/>
              </a:lnSpc>
            </a:pPr>
            <a:r>
              <a:rPr lang="en-US" sz="2400" dirty="0">
                <a:latin typeface="Arial"/>
                <a:cs typeface="Arial"/>
              </a:rPr>
              <a:t>What should we gain by a definition, as it can only lead us to other undefined terms?</a:t>
            </a:r>
          </a:p>
        </p:txBody>
      </p:sp>
      <p:pic>
        <p:nvPicPr>
          <p:cNvPr id="8" name="Picture 7"/>
          <p:cNvPicPr>
            <a:picLocks noChangeAspect="1"/>
          </p:cNvPicPr>
          <p:nvPr/>
        </p:nvPicPr>
        <p:blipFill>
          <a:blip r:embed="rId2"/>
          <a:stretch>
            <a:fillRect/>
          </a:stretch>
        </p:blipFill>
        <p:spPr>
          <a:xfrm>
            <a:off x="867354" y="1533466"/>
            <a:ext cx="3593323" cy="4244138"/>
          </a:xfrm>
          <a:prstGeom prst="rect">
            <a:avLst/>
          </a:prstGeom>
        </p:spPr>
      </p:pic>
    </p:spTree>
    <p:extLst>
      <p:ext uri="{BB962C8B-B14F-4D97-AF65-F5344CB8AC3E}">
        <p14:creationId xmlns:p14="http://schemas.microsoft.com/office/powerpoint/2010/main" val="19214902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4143" y="1306286"/>
            <a:ext cx="3646714" cy="2476576"/>
          </a:xfrm>
          <a:prstGeom prst="rect">
            <a:avLst/>
          </a:prstGeom>
          <a:noFill/>
        </p:spPr>
        <p:txBody>
          <a:bodyPr wrap="square" rtlCol="0">
            <a:spAutoFit/>
          </a:bodyPr>
          <a:lstStyle/>
          <a:p>
            <a:pPr>
              <a:lnSpc>
                <a:spcPct val="140000"/>
              </a:lnSpc>
            </a:pPr>
            <a:r>
              <a:rPr lang="en-US" sz="2800" dirty="0" smtClean="0">
                <a:latin typeface="Arial"/>
                <a:cs typeface="Arial"/>
              </a:rPr>
              <a:t>One is often bewitched by a word. For example, the word “know.” </a:t>
            </a:r>
            <a:endParaRPr lang="en-US" sz="2800" dirty="0">
              <a:latin typeface="Arial"/>
              <a:cs typeface="Arial"/>
            </a:endParaRPr>
          </a:p>
        </p:txBody>
      </p:sp>
      <p:pic>
        <p:nvPicPr>
          <p:cNvPr id="5" name="Picture 4" descr="Ludwig_Wittgenstein,_Pencil_on_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4" y="533132"/>
            <a:ext cx="4172855" cy="5573639"/>
          </a:xfrm>
          <a:prstGeom prst="rect">
            <a:avLst/>
          </a:prstGeom>
        </p:spPr>
      </p:pic>
    </p:spTree>
    <p:extLst>
      <p:ext uri="{BB962C8B-B14F-4D97-AF65-F5344CB8AC3E}">
        <p14:creationId xmlns:p14="http://schemas.microsoft.com/office/powerpoint/2010/main" val="2360686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More?</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sz="2200" dirty="0" smtClean="0">
                <a:latin typeface="Arial"/>
                <a:cs typeface="Arial"/>
              </a:rPr>
              <a:t>Read all chapters of </a:t>
            </a:r>
            <a:r>
              <a:rPr lang="en-US" sz="2200" i="1" dirty="0" smtClean="0">
                <a:latin typeface="Arial"/>
                <a:cs typeface="Arial"/>
              </a:rPr>
              <a:t>The Overweight Brain: How Our Obsession with Knowing Keeps Us from Getting Smart Enough to Make a Better World</a:t>
            </a:r>
            <a:r>
              <a:rPr lang="en-US" sz="2200" dirty="0">
                <a:latin typeface="Arial"/>
                <a:cs typeface="Arial"/>
              </a:rPr>
              <a:t> </a:t>
            </a:r>
            <a:r>
              <a:rPr lang="en-US" sz="2200" dirty="0" smtClean="0">
                <a:latin typeface="Arial"/>
                <a:cs typeface="Arial"/>
              </a:rPr>
              <a:t>at </a:t>
            </a:r>
            <a:r>
              <a:rPr lang="en-US" sz="2200" dirty="0" smtClean="0">
                <a:latin typeface="Arial"/>
                <a:cs typeface="Arial"/>
                <a:hlinkClick r:id="rId2"/>
              </a:rPr>
              <a:t>http://loisholzman.org</a:t>
            </a:r>
            <a:r>
              <a:rPr lang="en-US" sz="2200" dirty="0" smtClean="0">
                <a:latin typeface="Arial"/>
                <a:cs typeface="Arial"/>
              </a:rPr>
              <a:t>.</a:t>
            </a:r>
          </a:p>
          <a:p>
            <a:pPr>
              <a:lnSpc>
                <a:spcPct val="110000"/>
              </a:lnSpc>
            </a:pPr>
            <a:endParaRPr lang="en-US" sz="2200" dirty="0" smtClean="0">
              <a:latin typeface="Arial"/>
              <a:cs typeface="Arial"/>
            </a:endParaRPr>
          </a:p>
          <a:p>
            <a:pPr>
              <a:lnSpc>
                <a:spcPct val="110000"/>
              </a:lnSpc>
            </a:pPr>
            <a:r>
              <a:rPr lang="en-US" sz="2200" dirty="0" smtClean="0">
                <a:latin typeface="Arial"/>
                <a:cs typeface="Arial"/>
              </a:rPr>
              <a:t>Wittgenstein’s masterpiece, </a:t>
            </a:r>
            <a:r>
              <a:rPr lang="en-US" sz="2200" i="1" dirty="0" smtClean="0">
                <a:latin typeface="Arial"/>
                <a:cs typeface="Arial"/>
              </a:rPr>
              <a:t>Philosophical Investigations,</a:t>
            </a:r>
            <a:r>
              <a:rPr lang="en-US" sz="2200" dirty="0" smtClean="0">
                <a:latin typeface="Arial"/>
                <a:cs typeface="Arial"/>
              </a:rPr>
              <a:t> is available </a:t>
            </a:r>
            <a:r>
              <a:rPr lang="en-US" sz="2200" dirty="0">
                <a:latin typeface="Arial"/>
                <a:cs typeface="Arial"/>
              </a:rPr>
              <a:t>FREE online at </a:t>
            </a:r>
            <a:endParaRPr lang="en-US" sz="2200" dirty="0" smtClean="0">
              <a:latin typeface="Arial"/>
              <a:cs typeface="Arial"/>
            </a:endParaRPr>
          </a:p>
          <a:p>
            <a:pPr marL="0" indent="0" algn="ctr">
              <a:lnSpc>
                <a:spcPct val="110000"/>
              </a:lnSpc>
              <a:buNone/>
            </a:pPr>
            <a:r>
              <a:rPr lang="en-US" sz="2200" dirty="0" smtClean="0">
                <a:latin typeface="Arial"/>
                <a:cs typeface="Arial"/>
                <a:hlinkClick r:id="rId3"/>
              </a:rPr>
              <a:t>http</a:t>
            </a:r>
            <a:r>
              <a:rPr lang="en-US" sz="2200" dirty="0">
                <a:latin typeface="Arial"/>
                <a:cs typeface="Arial"/>
                <a:hlinkClick r:id="rId3"/>
              </a:rPr>
              <a:t>://gormendizer.co.za/wp-content/uploads/2010/</a:t>
            </a:r>
            <a:r>
              <a:rPr lang="en-US" sz="2200" dirty="0" smtClean="0">
                <a:latin typeface="Arial"/>
                <a:cs typeface="Arial"/>
                <a:hlinkClick r:id="rId3"/>
              </a:rPr>
              <a:t>06/Ludwig.Wittgenstein</a:t>
            </a:r>
            <a:r>
              <a:rPr lang="en-US" sz="2200" dirty="0">
                <a:latin typeface="Arial"/>
                <a:cs typeface="Arial"/>
                <a:hlinkClick r:id="rId3"/>
              </a:rPr>
              <a:t>.-.Philosophical.Investigations.pdf</a:t>
            </a:r>
            <a:r>
              <a:rPr lang="en-US" sz="2200" dirty="0">
                <a:latin typeface="Arial"/>
                <a:cs typeface="Arial"/>
              </a:rPr>
              <a:t> </a:t>
            </a:r>
            <a:endParaRPr lang="en-US" sz="2200" dirty="0" smtClean="0">
              <a:latin typeface="Arial"/>
              <a:cs typeface="Arial"/>
            </a:endParaRPr>
          </a:p>
          <a:p>
            <a:pPr marL="0" indent="0" algn="ctr">
              <a:lnSpc>
                <a:spcPct val="110000"/>
              </a:lnSpc>
              <a:buNone/>
            </a:pPr>
            <a:endParaRPr lang="en-US" sz="2200" dirty="0" smtClean="0">
              <a:latin typeface="Arial"/>
              <a:cs typeface="Arial"/>
            </a:endParaRPr>
          </a:p>
          <a:p>
            <a:r>
              <a:rPr lang="en-US" sz="2100" dirty="0" smtClean="0">
                <a:latin typeface="Arial"/>
                <a:cs typeface="Arial"/>
              </a:rPr>
              <a:t>Watch the video of contemporary philosopher John Searle discussing Wittgenstein at</a:t>
            </a:r>
          </a:p>
          <a:p>
            <a:pPr marL="0" indent="0" algn="ctr">
              <a:buNone/>
            </a:pPr>
            <a:r>
              <a:rPr lang="en-US" sz="2100" dirty="0">
                <a:latin typeface="Arial"/>
                <a:cs typeface="Arial"/>
                <a:hlinkClick r:id="rId4"/>
              </a:rPr>
              <a:t>https://www.youtube.com/watch?v=qrmPq8pzG9Q&amp;feature=PlayList&amp;p</a:t>
            </a:r>
            <a:r>
              <a:rPr lang="en-US" sz="2100">
                <a:latin typeface="Arial"/>
                <a:cs typeface="Arial"/>
                <a:hlinkClick r:id="rId4"/>
              </a:rPr>
              <a:t>=BA11F92930FBA44D&amp;index=0&amp;playnext=</a:t>
            </a:r>
            <a:r>
              <a:rPr lang="en-US" sz="2100" smtClean="0">
                <a:latin typeface="Arial"/>
                <a:cs typeface="Arial"/>
                <a:hlinkClick r:id="rId4"/>
              </a:rPr>
              <a:t>1</a:t>
            </a:r>
            <a:endParaRPr lang="en-US" sz="2100" smtClean="0">
              <a:latin typeface="Arial"/>
              <a:cs typeface="Arial"/>
            </a:endParaRPr>
          </a:p>
          <a:p>
            <a:pPr marL="0" indent="0" algn="ctr">
              <a:buNone/>
            </a:pPr>
            <a:endParaRPr lang="en-US" sz="2100">
              <a:latin typeface="Arial"/>
              <a:cs typeface="Arial"/>
            </a:endParaRPr>
          </a:p>
          <a:p>
            <a:pPr marL="0" indent="0" algn="ctr">
              <a:buNone/>
            </a:pPr>
            <a:r>
              <a:rPr lang="en-US" sz="2100" dirty="0" smtClean="0">
                <a:latin typeface="Arial"/>
                <a:cs typeface="Arial"/>
              </a:rPr>
              <a:t> </a:t>
            </a:r>
          </a:p>
          <a:p>
            <a:pPr marL="0" indent="0" algn="ctr">
              <a:buNone/>
            </a:pPr>
            <a:endParaRPr lang="en-US" sz="2100" dirty="0">
              <a:latin typeface="Arial"/>
              <a:cs typeface="Arial"/>
            </a:endParaRPr>
          </a:p>
          <a:p>
            <a:pPr marL="0" indent="0" algn="ctr">
              <a:buNone/>
            </a:pPr>
            <a:endParaRPr lang="en-US" sz="2100" dirty="0" smtClean="0">
              <a:latin typeface="Arial"/>
              <a:cs typeface="Arial"/>
            </a:endParaRPr>
          </a:p>
          <a:p>
            <a:pPr marL="0" indent="0" algn="ctr">
              <a:buNone/>
            </a:pPr>
            <a:endParaRPr lang="en-US" sz="2100" dirty="0">
              <a:latin typeface="Arial"/>
              <a:cs typeface="Arial"/>
            </a:endParaRPr>
          </a:p>
        </p:txBody>
      </p:sp>
    </p:spTree>
    <p:extLst>
      <p:ext uri="{BB962C8B-B14F-4D97-AF65-F5344CB8AC3E}">
        <p14:creationId xmlns:p14="http://schemas.microsoft.com/office/powerpoint/2010/main" val="645804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Arial"/>
                <a:cs typeface="Arial"/>
              </a:rPr>
              <a:t>Ludwig Wittgenstein (1889-1951)</a:t>
            </a:r>
            <a:endParaRPr lang="en-US" dirty="0">
              <a:latin typeface="Arial"/>
              <a:cs typeface="Arial"/>
            </a:endParaRPr>
          </a:p>
        </p:txBody>
      </p:sp>
      <p:sp>
        <p:nvSpPr>
          <p:cNvPr id="6" name="Content Placeholder 5"/>
          <p:cNvSpPr>
            <a:spLocks noGrp="1"/>
          </p:cNvSpPr>
          <p:nvPr>
            <p:ph idx="1"/>
          </p:nvPr>
        </p:nvSpPr>
        <p:spPr/>
        <p:txBody>
          <a:bodyPr>
            <a:normAutofit fontScale="92500" lnSpcReduction="20000"/>
          </a:bodyPr>
          <a:lstStyle/>
          <a:p>
            <a:pPr>
              <a:lnSpc>
                <a:spcPct val="140000"/>
              </a:lnSpc>
            </a:pPr>
            <a:r>
              <a:rPr lang="en-US" sz="2000" dirty="0" smtClean="0">
                <a:latin typeface="Arial"/>
                <a:cs typeface="Arial"/>
              </a:rPr>
              <a:t>Wittgenstein was </a:t>
            </a:r>
            <a:r>
              <a:rPr lang="en-US" sz="2000" dirty="0">
                <a:latin typeface="Arial"/>
                <a:cs typeface="Arial"/>
              </a:rPr>
              <a:t>a unique, eccentric and brilliant 20th century philosopher who took apart nearly every concept that underlies how psychology, education and medicine are done—and put just a few of them back together.</a:t>
            </a:r>
          </a:p>
          <a:p>
            <a:pPr>
              <a:lnSpc>
                <a:spcPct val="140000"/>
              </a:lnSpc>
            </a:pPr>
            <a:r>
              <a:rPr lang="en-US" sz="2000" dirty="0">
                <a:latin typeface="Arial"/>
                <a:cs typeface="Arial"/>
              </a:rPr>
              <a:t>His writings on language, logic, learning and looking—hard but fun!—are an integral part of the psychology of becoming. </a:t>
            </a:r>
            <a:endParaRPr lang="en-US" sz="2000" dirty="0" smtClean="0">
              <a:latin typeface="Arial"/>
              <a:cs typeface="Arial"/>
            </a:endParaRPr>
          </a:p>
          <a:p>
            <a:pPr>
              <a:lnSpc>
                <a:spcPct val="140000"/>
              </a:lnSpc>
            </a:pPr>
            <a:r>
              <a:rPr lang="en-US" sz="2000" dirty="0" smtClean="0">
                <a:latin typeface="Arial"/>
                <a:cs typeface="Arial"/>
              </a:rPr>
              <a:t>Wittgenstein’s </a:t>
            </a:r>
            <a:r>
              <a:rPr lang="en-US" sz="2000" dirty="0">
                <a:latin typeface="Arial"/>
                <a:cs typeface="Arial"/>
              </a:rPr>
              <a:t>reflections are valuable tools for examining some of our most basic </a:t>
            </a:r>
            <a:r>
              <a:rPr lang="en-US" sz="2000" dirty="0" smtClean="0">
                <a:latin typeface="Arial"/>
                <a:cs typeface="Arial"/>
              </a:rPr>
              <a:t>assumptions—like </a:t>
            </a:r>
            <a:r>
              <a:rPr lang="en-US" sz="2000" dirty="0">
                <a:latin typeface="Arial"/>
                <a:cs typeface="Arial"/>
              </a:rPr>
              <a:t>causality, essence, meaning, and the very nature of language and thought. </a:t>
            </a:r>
            <a:endParaRPr lang="en-US" sz="2000" dirty="0" smtClean="0">
              <a:latin typeface="Arial"/>
              <a:cs typeface="Arial"/>
            </a:endParaRPr>
          </a:p>
          <a:p>
            <a:pPr>
              <a:lnSpc>
                <a:spcPct val="140000"/>
              </a:lnSpc>
            </a:pPr>
            <a:r>
              <a:rPr lang="en-US" sz="2000" dirty="0" smtClean="0">
                <a:latin typeface="Arial"/>
                <a:cs typeface="Arial"/>
              </a:rPr>
              <a:t>Psychologists </a:t>
            </a:r>
            <a:r>
              <a:rPr lang="en-US" sz="2000" dirty="0">
                <a:latin typeface="Arial"/>
                <a:cs typeface="Arial"/>
              </a:rPr>
              <a:t>and educators—not to mention, the rest of us—need to seriously examine, question and play with our assumptions and our language. </a:t>
            </a:r>
          </a:p>
          <a:p>
            <a:endParaRPr lang="en-US" sz="2000" dirty="0">
              <a:latin typeface="Arial"/>
              <a:cs typeface="Arial"/>
            </a:endParaRPr>
          </a:p>
        </p:txBody>
      </p:sp>
    </p:spTree>
    <p:extLst>
      <p:ext uri="{BB962C8B-B14F-4D97-AF65-F5344CB8AC3E}">
        <p14:creationId xmlns:p14="http://schemas.microsoft.com/office/powerpoint/2010/main" val="22050244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428" y="834572"/>
            <a:ext cx="8200572" cy="3157788"/>
          </a:xfrm>
          <a:prstGeom prst="rect">
            <a:avLst/>
          </a:prstGeom>
          <a:noFill/>
        </p:spPr>
        <p:txBody>
          <a:bodyPr wrap="square" rtlCol="0">
            <a:spAutoFit/>
          </a:bodyPr>
          <a:lstStyle/>
          <a:p>
            <a:pPr>
              <a:lnSpc>
                <a:spcPct val="140000"/>
              </a:lnSpc>
            </a:pPr>
            <a:r>
              <a:rPr lang="en-US" sz="3600" dirty="0" smtClean="0">
                <a:latin typeface="Arial"/>
                <a:cs typeface="Arial"/>
              </a:rPr>
              <a:t>Here are some Wittgenstein quotes to examine, </a:t>
            </a:r>
          </a:p>
          <a:p>
            <a:pPr>
              <a:lnSpc>
                <a:spcPct val="140000"/>
              </a:lnSpc>
            </a:pPr>
            <a:r>
              <a:rPr lang="en-US" sz="3600" dirty="0" smtClean="0">
                <a:latin typeface="Arial"/>
                <a:cs typeface="Arial"/>
              </a:rPr>
              <a:t>				question </a:t>
            </a:r>
          </a:p>
          <a:p>
            <a:pPr>
              <a:lnSpc>
                <a:spcPct val="140000"/>
              </a:lnSpc>
            </a:pPr>
            <a:r>
              <a:rPr lang="en-US" sz="3600" dirty="0" smtClean="0">
                <a:latin typeface="Arial"/>
                <a:cs typeface="Arial"/>
              </a:rPr>
              <a:t>								and play with </a:t>
            </a:r>
            <a:r>
              <a:rPr lang="mr-IN" sz="3600" dirty="0" smtClean="0">
                <a:latin typeface="Arial"/>
                <a:cs typeface="Arial"/>
              </a:rPr>
              <a:t>…</a:t>
            </a:r>
            <a:endParaRPr lang="en-US" sz="3600" dirty="0">
              <a:latin typeface="Arial"/>
              <a:cs typeface="Arial"/>
            </a:endParaRPr>
          </a:p>
        </p:txBody>
      </p:sp>
    </p:spTree>
    <p:extLst>
      <p:ext uri="{BB962C8B-B14F-4D97-AF65-F5344CB8AC3E}">
        <p14:creationId xmlns:p14="http://schemas.microsoft.com/office/powerpoint/2010/main" val="3787785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4069612" cy="6858000"/>
          </a:xfrm>
          <a:prstGeom prst="rect">
            <a:avLst/>
          </a:prstGeom>
        </p:spPr>
      </p:pic>
      <p:sp>
        <p:nvSpPr>
          <p:cNvPr id="4" name="TextBox 3"/>
          <p:cNvSpPr txBox="1"/>
          <p:nvPr/>
        </p:nvSpPr>
        <p:spPr>
          <a:xfrm>
            <a:off x="4687555" y="1587285"/>
            <a:ext cx="3567024" cy="3180358"/>
          </a:xfrm>
          <a:prstGeom prst="rect">
            <a:avLst/>
          </a:prstGeom>
          <a:noFill/>
        </p:spPr>
        <p:txBody>
          <a:bodyPr wrap="square" rtlCol="0">
            <a:spAutoFit/>
          </a:bodyPr>
          <a:lstStyle/>
          <a:p>
            <a:pPr>
              <a:lnSpc>
                <a:spcPct val="120000"/>
              </a:lnSpc>
            </a:pPr>
            <a:r>
              <a:rPr lang="en-US" sz="2800" dirty="0">
                <a:latin typeface="Arial"/>
                <a:cs typeface="Arial"/>
              </a:rPr>
              <a:t>The way to solve </a:t>
            </a:r>
          </a:p>
          <a:p>
            <a:pPr>
              <a:lnSpc>
                <a:spcPct val="120000"/>
              </a:lnSpc>
            </a:pPr>
            <a:r>
              <a:rPr lang="en-US" sz="2800" dirty="0">
                <a:latin typeface="Arial"/>
                <a:cs typeface="Arial"/>
              </a:rPr>
              <a:t>the problem you see in life is to live in a way that will make what is problematic disappear. </a:t>
            </a:r>
            <a:endParaRPr lang="en-US" sz="2800" dirty="0">
              <a:latin typeface="Arial"/>
              <a:cs typeface="Arial"/>
            </a:endParaRPr>
          </a:p>
        </p:txBody>
      </p:sp>
    </p:spTree>
    <p:extLst>
      <p:ext uri="{BB962C8B-B14F-4D97-AF65-F5344CB8AC3E}">
        <p14:creationId xmlns:p14="http://schemas.microsoft.com/office/powerpoint/2010/main" val="18300039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2027" y="1332102"/>
            <a:ext cx="3965046" cy="3079818"/>
          </a:xfrm>
          <a:prstGeom prst="rect">
            <a:avLst/>
          </a:prstGeom>
        </p:spPr>
        <p:txBody>
          <a:bodyPr wrap="square">
            <a:spAutoFit/>
          </a:bodyPr>
          <a:lstStyle/>
          <a:p>
            <a:pPr>
              <a:lnSpc>
                <a:spcPct val="140000"/>
              </a:lnSpc>
            </a:pPr>
            <a:r>
              <a:rPr lang="en-US" sz="2800" dirty="0">
                <a:latin typeface="Arial"/>
                <a:cs typeface="Arial"/>
              </a:rPr>
              <a:t>Philosophy is a battle against the bewitchment of our intelligence by means of our language.</a:t>
            </a:r>
          </a:p>
        </p:txBody>
      </p:sp>
      <p:pic>
        <p:nvPicPr>
          <p:cNvPr id="3" name="Picture 2"/>
          <p:cNvPicPr>
            <a:picLocks noChangeAspect="1"/>
          </p:cNvPicPr>
          <p:nvPr/>
        </p:nvPicPr>
        <p:blipFill>
          <a:blip r:embed="rId2"/>
          <a:stretch>
            <a:fillRect/>
          </a:stretch>
        </p:blipFill>
        <p:spPr>
          <a:xfrm>
            <a:off x="1053215" y="1022311"/>
            <a:ext cx="3113181" cy="4352564"/>
          </a:xfrm>
          <a:prstGeom prst="rect">
            <a:avLst/>
          </a:prstGeom>
        </p:spPr>
      </p:pic>
    </p:spTree>
    <p:extLst>
      <p:ext uri="{BB962C8B-B14F-4D97-AF65-F5344CB8AC3E}">
        <p14:creationId xmlns:p14="http://schemas.microsoft.com/office/powerpoint/2010/main" val="14006649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57200" y="274638"/>
            <a:ext cx="4572000" cy="5980112"/>
          </a:xfrm>
        </p:spPr>
        <p:txBody>
          <a:bodyPr>
            <a:normAutofit/>
          </a:bodyPr>
          <a:lstStyle/>
          <a:p>
            <a:pPr algn="l" eaLnBrk="1" hangingPunct="1">
              <a:lnSpc>
                <a:spcPct val="140000"/>
              </a:lnSpc>
            </a:pPr>
            <a:r>
              <a:rPr lang="en-US" sz="2800" dirty="0" smtClean="0">
                <a:latin typeface="Arial" charset="0"/>
              </a:rPr>
              <a:t>The term </a:t>
            </a:r>
            <a:br>
              <a:rPr lang="en-US" sz="2800" dirty="0" smtClean="0">
                <a:latin typeface="Arial" charset="0"/>
              </a:rPr>
            </a:br>
            <a:r>
              <a:rPr lang="en-US" sz="2800" dirty="0" smtClean="0">
                <a:latin typeface="Arial" charset="0"/>
              </a:rPr>
              <a:t>“language-game”</a:t>
            </a:r>
            <a:br>
              <a:rPr lang="en-US" sz="2800" dirty="0" smtClean="0">
                <a:latin typeface="Arial" charset="0"/>
              </a:rPr>
            </a:br>
            <a:r>
              <a:rPr lang="en-US" sz="2800" dirty="0" smtClean="0">
                <a:latin typeface="Arial" charset="0"/>
              </a:rPr>
              <a:t>is meant to bring into prominence the fact that the </a:t>
            </a:r>
            <a:r>
              <a:rPr lang="en-US" sz="2800" i="1" dirty="0" smtClean="0">
                <a:latin typeface="Arial" charset="0"/>
              </a:rPr>
              <a:t>speaking</a:t>
            </a:r>
            <a:r>
              <a:rPr lang="en-US" sz="2800" dirty="0" smtClean="0">
                <a:latin typeface="Arial" charset="0"/>
              </a:rPr>
              <a:t> of language</a:t>
            </a:r>
            <a:br>
              <a:rPr lang="en-US" sz="2800" dirty="0" smtClean="0">
                <a:latin typeface="Arial" charset="0"/>
              </a:rPr>
            </a:br>
            <a:r>
              <a:rPr lang="en-US" sz="2800" dirty="0" smtClean="0">
                <a:latin typeface="Arial" charset="0"/>
              </a:rPr>
              <a:t>is part of an activity,</a:t>
            </a:r>
            <a:br>
              <a:rPr lang="en-US" sz="2800" dirty="0" smtClean="0">
                <a:latin typeface="Arial" charset="0"/>
              </a:rPr>
            </a:br>
            <a:r>
              <a:rPr lang="en-US" sz="2800" dirty="0" smtClean="0">
                <a:latin typeface="Arial" charset="0"/>
              </a:rPr>
              <a:t>of a form of life.</a:t>
            </a:r>
            <a:r>
              <a:rPr lang="en-US" sz="3100" dirty="0">
                <a:latin typeface="Arial" charset="0"/>
              </a:rPr>
              <a:t/>
            </a:r>
            <a:br>
              <a:rPr lang="en-US" sz="3100" dirty="0">
                <a:latin typeface="Arial" charset="0"/>
              </a:rPr>
            </a:br>
            <a:r>
              <a:rPr lang="en-US" sz="3600" dirty="0">
                <a:solidFill>
                  <a:srgbClr val="0070C0"/>
                </a:solidFill>
                <a:latin typeface="Arial" charset="0"/>
              </a:rPr>
              <a:t>	</a:t>
            </a:r>
            <a:endParaRPr lang="en-US" sz="3100" i="1" dirty="0">
              <a:latin typeface="Arial" charset="0"/>
            </a:endParaRPr>
          </a:p>
        </p:txBody>
      </p:sp>
      <p:pic>
        <p:nvPicPr>
          <p:cNvPr id="2" name="Picture 1" descr="Wit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842" y="386492"/>
            <a:ext cx="3856627" cy="5205984"/>
          </a:xfrm>
          <a:prstGeom prst="rect">
            <a:avLst/>
          </a:prstGeom>
        </p:spPr>
      </p:pic>
    </p:spTree>
    <p:extLst>
      <p:ext uri="{BB962C8B-B14F-4D97-AF65-F5344CB8AC3E}">
        <p14:creationId xmlns:p14="http://schemas.microsoft.com/office/powerpoint/2010/main" val="516313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73500" y="222250"/>
            <a:ext cx="5270500" cy="6492875"/>
          </a:xfrm>
        </p:spPr>
        <p:txBody>
          <a:bodyPr>
            <a:noAutofit/>
          </a:bodyPr>
          <a:lstStyle/>
          <a:p>
            <a:pPr marL="0" indent="0">
              <a:lnSpc>
                <a:spcPct val="120000"/>
              </a:lnSpc>
              <a:buNone/>
            </a:pPr>
            <a:r>
              <a:rPr lang="en-US" sz="2400" dirty="0" smtClean="0">
                <a:latin typeface="Arial"/>
                <a:cs typeface="Arial"/>
              </a:rPr>
              <a:t>What </a:t>
            </a:r>
            <a:r>
              <a:rPr lang="en-US" sz="2400" dirty="0">
                <a:latin typeface="Arial"/>
                <a:cs typeface="Arial"/>
              </a:rPr>
              <a:t>I do is suggest, or even invent, other ways of </a:t>
            </a:r>
            <a:r>
              <a:rPr lang="en-US" sz="2400" dirty="0" smtClean="0">
                <a:latin typeface="Arial"/>
                <a:cs typeface="Arial"/>
              </a:rPr>
              <a:t>looking. </a:t>
            </a:r>
            <a:r>
              <a:rPr lang="en-US" sz="2400" dirty="0">
                <a:latin typeface="Arial"/>
                <a:cs typeface="Arial"/>
              </a:rPr>
              <a:t>I suggest possibilities of which you had not previously thought. You thought that there was one possibility, or only two at most. But I made you think of others. Furthermore, I made you see that it was absurd to expect the concept to conform to those narrow possibilities. Thus your mental cramp is relieved, and you are free to look around the field of use of the expression and to describe the different kinds of uses of it.</a:t>
            </a:r>
          </a:p>
        </p:txBody>
      </p:sp>
      <p:pic>
        <p:nvPicPr>
          <p:cNvPr id="4" name="Picture 3"/>
          <p:cNvPicPr>
            <a:picLocks noChangeAspect="1"/>
          </p:cNvPicPr>
          <p:nvPr/>
        </p:nvPicPr>
        <p:blipFill>
          <a:blip r:embed="rId3"/>
          <a:stretch>
            <a:fillRect/>
          </a:stretch>
        </p:blipFill>
        <p:spPr>
          <a:xfrm>
            <a:off x="444500" y="1412875"/>
            <a:ext cx="3175000" cy="3540125"/>
          </a:xfrm>
          <a:prstGeom prst="rect">
            <a:avLst/>
          </a:prstGeom>
        </p:spPr>
      </p:pic>
    </p:spTree>
    <p:extLst>
      <p:ext uri="{BB962C8B-B14F-4D97-AF65-F5344CB8AC3E}">
        <p14:creationId xmlns:p14="http://schemas.microsoft.com/office/powerpoint/2010/main" val="7381086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590320"/>
            <a:ext cx="3972500" cy="4597342"/>
          </a:xfrm>
        </p:spPr>
        <p:txBody>
          <a:bodyPr/>
          <a:lstStyle/>
          <a:p>
            <a:pPr algn="l" eaLnBrk="1" hangingPunct="1">
              <a:lnSpc>
                <a:spcPct val="140000"/>
              </a:lnSpc>
            </a:pPr>
            <a:r>
              <a:rPr lang="en-US" sz="2800" cap="none" dirty="0" smtClean="0">
                <a:latin typeface="Arial"/>
                <a:cs typeface="Arial"/>
              </a:rPr>
              <a:t>Try not to think of understanding as a 'mental process' at all. For that is the expression which confuses you.          </a:t>
            </a:r>
            <a:r>
              <a:rPr lang="en-US" sz="3600" dirty="0">
                <a:solidFill>
                  <a:srgbClr val="0070C0"/>
                </a:solidFill>
                <a:latin typeface="Arial" charset="0"/>
              </a:rPr>
              <a:t/>
            </a:r>
            <a:br>
              <a:rPr lang="en-US" sz="3600" dirty="0">
                <a:solidFill>
                  <a:srgbClr val="0070C0"/>
                </a:solidFill>
                <a:latin typeface="Arial" charset="0"/>
              </a:rPr>
            </a:br>
            <a:endParaRPr lang="en-US" sz="2800" i="1" cap="none" dirty="0">
              <a:latin typeface="+mn-lt"/>
            </a:endParaRPr>
          </a:p>
        </p:txBody>
      </p:sp>
      <p:pic>
        <p:nvPicPr>
          <p:cNvPr id="16386" name="Content Placeholder 3" descr="Wittgenstein _94 silho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30480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616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471" y="1006821"/>
            <a:ext cx="3252576" cy="4512004"/>
          </a:xfrm>
          <a:prstGeom prst="rect">
            <a:avLst/>
          </a:prstGeom>
        </p:spPr>
        <p:txBody>
          <a:bodyPr wrap="square">
            <a:spAutoFit/>
          </a:bodyPr>
          <a:lstStyle/>
          <a:p>
            <a:pPr>
              <a:lnSpc>
                <a:spcPct val="120000"/>
              </a:lnSpc>
            </a:pPr>
            <a:r>
              <a:rPr lang="en-US" sz="2400" dirty="0" smtClean="0">
                <a:latin typeface="Arial"/>
                <a:cs typeface="Arial"/>
              </a:rPr>
              <a:t>An </a:t>
            </a:r>
            <a:r>
              <a:rPr lang="en-US" sz="2400" dirty="0">
                <a:latin typeface="Arial"/>
                <a:cs typeface="Arial"/>
              </a:rPr>
              <a:t>organism might come into being even out of something quite amorphous, as it were causelessly; and there is no reason why this should not really hold for our thoughts, and hence for our talking and writing. </a:t>
            </a:r>
          </a:p>
        </p:txBody>
      </p:sp>
      <p:pic>
        <p:nvPicPr>
          <p:cNvPr id="3" name="Picture 2"/>
          <p:cNvPicPr>
            <a:picLocks noChangeAspect="1"/>
          </p:cNvPicPr>
          <p:nvPr/>
        </p:nvPicPr>
        <p:blipFill>
          <a:blip r:embed="rId2"/>
          <a:stretch>
            <a:fillRect/>
          </a:stretch>
        </p:blipFill>
        <p:spPr>
          <a:xfrm>
            <a:off x="5622310" y="1254655"/>
            <a:ext cx="2834389" cy="4073752"/>
          </a:xfrm>
          <a:prstGeom prst="rect">
            <a:avLst/>
          </a:prstGeom>
        </p:spPr>
      </p:pic>
    </p:spTree>
    <p:extLst>
      <p:ext uri="{BB962C8B-B14F-4D97-AF65-F5344CB8AC3E}">
        <p14:creationId xmlns:p14="http://schemas.microsoft.com/office/powerpoint/2010/main" val="23538909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TotalTime>
  <Words>752</Words>
  <Application>Microsoft Macintosh PowerPoint</Application>
  <PresentationFormat>On-screen Show (4:3)</PresentationFormat>
  <Paragraphs>36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Investigating Wittgenstein</vt:lpstr>
      <vt:lpstr>Ludwig Wittgenstein (1889-1951)</vt:lpstr>
      <vt:lpstr>PowerPoint Presentation</vt:lpstr>
      <vt:lpstr>PowerPoint Presentation</vt:lpstr>
      <vt:lpstr>PowerPoint Presentation</vt:lpstr>
      <vt:lpstr>The term  “language-game” is meant to bring into prominence the fact that the speaking of language is part of an activity, of a form of life.  </vt:lpstr>
      <vt:lpstr>PowerPoint Presentation</vt:lpstr>
      <vt:lpstr>Try not to think of understanding as a 'mental process' at all. For that is the expression which confuses you.           </vt:lpstr>
      <vt:lpstr>PowerPoint Presentation</vt:lpstr>
      <vt:lpstr>PowerPoint Presentation</vt:lpstr>
      <vt:lpstr>PowerPoint Presentation</vt:lpstr>
      <vt:lpstr>PowerPoint Presentation</vt:lpstr>
      <vt:lpstr>Want More?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Lois Holzman</dc:creator>
  <cp:lastModifiedBy>Lois Holzman</cp:lastModifiedBy>
  <cp:revision>19</cp:revision>
  <cp:lastPrinted>2014-10-21T00:26:04Z</cp:lastPrinted>
  <dcterms:created xsi:type="dcterms:W3CDTF">2014-10-20T18:54:24Z</dcterms:created>
  <dcterms:modified xsi:type="dcterms:W3CDTF">2017-08-05T20:04:35Z</dcterms:modified>
</cp:coreProperties>
</file>